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8" r:id="rId2"/>
    <p:sldId id="261" r:id="rId3"/>
    <p:sldId id="290" r:id="rId4"/>
    <p:sldId id="262" r:id="rId5"/>
    <p:sldId id="287" r:id="rId6"/>
    <p:sldId id="288" r:id="rId7"/>
    <p:sldId id="289" r:id="rId8"/>
    <p:sldId id="263" r:id="rId9"/>
    <p:sldId id="264" r:id="rId10"/>
    <p:sldId id="274" r:id="rId11"/>
    <p:sldId id="284" r:id="rId12"/>
    <p:sldId id="265" r:id="rId13"/>
    <p:sldId id="267" r:id="rId14"/>
    <p:sldId id="272" r:id="rId15"/>
    <p:sldId id="286" r:id="rId16"/>
    <p:sldId id="275" r:id="rId17"/>
    <p:sldId id="268" r:id="rId18"/>
    <p:sldId id="278" r:id="rId19"/>
    <p:sldId id="285" r:id="rId20"/>
    <p:sldId id="270" r:id="rId21"/>
    <p:sldId id="294" r:id="rId22"/>
    <p:sldId id="292" r:id="rId23"/>
    <p:sldId id="276" r:id="rId24"/>
    <p:sldId id="266" r:id="rId25"/>
    <p:sldId id="277" r:id="rId26"/>
    <p:sldId id="269"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070"/>
    <a:srgbClr val="00000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3535" autoAdjust="0"/>
  </p:normalViewPr>
  <p:slideViewPr>
    <p:cSldViewPr snapToGrid="0" snapToObjects="1">
      <p:cViewPr varScale="1">
        <p:scale>
          <a:sx n="84" d="100"/>
          <a:sy n="84" d="100"/>
        </p:scale>
        <p:origin x="1338"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6600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24569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1570799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3449520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and cyber actions</a:t>
            </a:r>
          </a:p>
        </p:txBody>
      </p:sp>
      <p:sp>
        <p:nvSpPr>
          <p:cNvPr id="4" name="Slide Number Placeholder 3"/>
          <p:cNvSpPr>
            <a:spLocks noGrp="1"/>
          </p:cNvSpPr>
          <p:nvPr>
            <p:ph type="sldNum" sz="quarter" idx="10"/>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0446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99527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18724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79701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15489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0671349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4/25/2019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4/25/2019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4/25/2019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4/25/2019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4/25/2019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4/25/2019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4/25/2019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4/25/2019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a:xfrm>
            <a:off x="720648" y="1441697"/>
            <a:ext cx="10058400" cy="4451103"/>
          </a:xfrm>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Improving vulnerabilities that lead to high-consequence impacts can have greatest return</a:t>
            </a:r>
          </a:p>
          <a:p>
            <a:pPr lvl="1">
              <a:buFont typeface="Arial" panose="020B0604020202020204" pitchFamily="34" charset="0"/>
              <a:buChar char="•"/>
            </a:pPr>
            <a:r>
              <a:rPr lang="en-US" dirty="0"/>
              <a:t>Can be easier to identify and explain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484348" y="6313621"/>
            <a:ext cx="11471352"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Gary, Clark Hayden, and Alexis </a:t>
            </a:r>
            <a:r>
              <a:rPr lang="en-US" sz="1200" dirty="0" err="1">
                <a:latin typeface="+mj-lt"/>
              </a:rPr>
              <a:t>Feringa</a:t>
            </a:r>
            <a:r>
              <a:rPr lang="en-US" sz="1200" dirty="0">
                <a:latin typeface="+mj-lt"/>
              </a:rPr>
              <a:t>. </a:t>
            </a:r>
            <a:r>
              <a:rPr lang="en-US" sz="1200" i="1" dirty="0">
                <a:latin typeface="+mj-lt"/>
              </a:rPr>
              <a:t>Engineering principles for information technology security (a baseline for achieving security)</a:t>
            </a:r>
            <a:r>
              <a:rPr lang="en-US" sz="1200" dirty="0">
                <a:latin typeface="+mj-lt"/>
              </a:rPr>
              <a:t>. Booz-Allen and Hamilton Inc Mclean VA, 2001.</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Quantifying resilience of enterprise network to various cyber attacks</a:t>
            </a:r>
          </a:p>
          <a:p>
            <a:pPr>
              <a:buFont typeface="Arial" panose="020B0604020202020204" pitchFamily="34" charset="0"/>
              <a:buChar char="•"/>
            </a:pPr>
            <a:r>
              <a:rPr lang="en-US" dirty="0"/>
              <a:t> </a:t>
            </a:r>
            <a:r>
              <a:rPr lang="en-US" dirty="0" err="1"/>
              <a:t>Emulytics</a:t>
            </a:r>
            <a:r>
              <a:rPr lang="en-US" baseline="30000" dirty="0" err="1"/>
              <a:t>TM</a:t>
            </a:r>
            <a:r>
              <a:rPr lang="en-US" dirty="0"/>
              <a:t>: Simulation of real cyber system with high fidelity</a:t>
            </a:r>
          </a:p>
          <a:p>
            <a:pPr lvl="1">
              <a:buFont typeface="Arial" panose="020B0604020202020204" pitchFamily="34" charset="0"/>
              <a:buChar char="•"/>
            </a:pPr>
            <a:r>
              <a:rPr lang="en-US" dirty="0"/>
              <a:t>Ability to simulate individual components, interaction between components</a:t>
            </a:r>
          </a:p>
          <a:p>
            <a:pPr lvl="1">
              <a:buFont typeface="Arial" panose="020B0604020202020204" pitchFamily="34" charset="0"/>
              <a:buChar char="•"/>
            </a:pPr>
            <a:r>
              <a:rPr lang="en-US" dirty="0"/>
              <a:t>Ability to plug in real hardware</a:t>
            </a:r>
          </a:p>
          <a:p>
            <a:pPr lvl="1">
              <a:buFont typeface="Arial" panose="020B0604020202020204" pitchFamily="34" charset="0"/>
              <a:buChar char="•"/>
            </a:pPr>
            <a:r>
              <a:rPr lang="en-US" dirty="0"/>
              <a:t>See how the system would respond to a disruption without affecting real operations</a:t>
            </a:r>
          </a:p>
          <a:p>
            <a:pPr>
              <a:buFont typeface="Arial" panose="020B0604020202020204" pitchFamily="34" charset="0"/>
              <a:buChar char="•"/>
            </a:pPr>
            <a:r>
              <a:rPr lang="en-US" dirty="0"/>
              <a:t> Able to simulate network and observe system-level values (e.g., latency, connectivity, uptime)</a:t>
            </a:r>
          </a:p>
          <a:p>
            <a:pPr lvl="1">
              <a:buFont typeface="Arial" panose="020B0604020202020204" pitchFamily="34" charset="0"/>
              <a:buChar char="•"/>
            </a:pPr>
            <a:r>
              <a:rPr lang="en-US" dirty="0"/>
              <a:t>Included hosts (e.g., running Windows and additional software), servers, communications</a:t>
            </a:r>
          </a:p>
          <a:p>
            <a:pPr lvl="1">
              <a:buFont typeface="Arial" panose="020B0604020202020204" pitchFamily="34" charset="0"/>
              <a:buChar char="•"/>
            </a:pPr>
            <a:r>
              <a:rPr lang="en-US" dirty="0"/>
              <a:t>Tested various disruption scenarios: Denial of service, random/systematic outages</a:t>
            </a:r>
          </a:p>
          <a:p>
            <a:pPr>
              <a:buFont typeface="Arial" panose="020B0604020202020204" pitchFamily="34" charset="0"/>
              <a:buChar char="•"/>
            </a:pPr>
            <a:r>
              <a:rPr lang="en-US" dirty="0"/>
              <a:t> Some problems:</a:t>
            </a:r>
          </a:p>
          <a:p>
            <a:pPr lvl="1">
              <a:buFont typeface="Arial" panose="020B0604020202020204" pitchFamily="34" charset="0"/>
              <a:buChar char="•"/>
            </a:pPr>
            <a:r>
              <a:rPr lang="en-US" dirty="0"/>
              <a:t>System-level values are noisy</a:t>
            </a:r>
          </a:p>
          <a:p>
            <a:pPr lvl="1">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Difficult to understand exactly how system-level impacts affect ability to perform mission</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Performed state estimation to estimate true quantities of interest</a:t>
            </a:r>
          </a:p>
          <a:p>
            <a:pPr lvl="1">
              <a:buFont typeface="Arial" panose="020B0604020202020204" pitchFamily="34" charset="0"/>
              <a:buChar char="•"/>
            </a:pPr>
            <a:r>
              <a:rPr lang="en-US" dirty="0"/>
              <a:t>Aimed to describe ability of hosts to communicate with servers and each other</a:t>
            </a:r>
          </a:p>
          <a:p>
            <a:pPr lvl="1">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a:buFont typeface="Arial" panose="020B0604020202020204" pitchFamily="34" charset="0"/>
              <a:buChar char="•"/>
            </a:pPr>
            <a:r>
              <a:rPr lang="en-US" dirty="0"/>
              <a:t> Deliberated with team and people familiar with system to convert system-level metrics to higher levels </a:t>
            </a:r>
          </a:p>
          <a:p>
            <a:pPr lvl="1">
              <a:buFont typeface="Arial" panose="020B0604020202020204" pitchFamily="34" charset="0"/>
              <a:buChar char="•"/>
            </a:pPr>
            <a:r>
              <a:rPr lang="en-US" dirty="0"/>
              <a:t>Measures of confidentiality, integrity, and availability for services/capabilities provided by system</a:t>
            </a:r>
          </a:p>
          <a:p>
            <a:pPr lvl="1">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6761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rated along six attributes</a:t>
            </a:r>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resources (including time)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Attribute ratings are then aggregated into an overall adversary level using the generic threat matrix (1-High, 8-Low)</a:t>
            </a:r>
          </a:p>
          <a:p>
            <a:pPr lvl="1">
              <a:buFont typeface="Arial" panose="020B0604020202020204" pitchFamily="34" charset="0"/>
              <a:buChar char="•"/>
            </a:pPr>
            <a:r>
              <a:rPr lang="en-US" dirty="0"/>
              <a:t>This is a subjective, deliberative process, often end up with more than one possible categorization</a:t>
            </a:r>
          </a:p>
          <a:p>
            <a:pPr>
              <a:buFont typeface="Arial" panose="020B0604020202020204" pitchFamily="34" charset="0"/>
              <a:buChar char="•"/>
            </a:pPr>
            <a:r>
              <a:rPr lang="en-US" dirty="0"/>
              <a:t> This process is based on SAND Report 2007-5791: Categorizing Threats</a:t>
            </a:r>
          </a:p>
          <a:p>
            <a:pPr lvl="1">
              <a:buFont typeface="Arial" panose="020B0604020202020204" pitchFamily="34" charset="0"/>
              <a:buChar char="•"/>
            </a:pPr>
            <a:r>
              <a:rPr lang="en-US" dirty="0"/>
              <a:t>Reviews actual attacks and characteristics of real adversaries</a:t>
            </a:r>
          </a:p>
          <a:p>
            <a:pPr lvl="1">
              <a:buFont typeface="Arial" panose="020B0604020202020204" pitchFamily="34" charset="0"/>
              <a:buChar char="•"/>
            </a:pPr>
            <a:r>
              <a:rPr lang="en-US" dirty="0"/>
              <a:t>Develops abstract method of categorizing threats that can be used openly</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18</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A4-9CD4-41E6-A9FF-4D46B18F1D94}"/>
              </a:ext>
            </a:extLst>
          </p:cNvPr>
          <p:cNvSpPr>
            <a:spLocks noGrp="1"/>
          </p:cNvSpPr>
          <p:nvPr>
            <p:ph type="title"/>
          </p:nvPr>
        </p:nvSpPr>
        <p:spPr/>
        <p:txBody>
          <a:bodyPr/>
          <a:lstStyle/>
          <a:p>
            <a:r>
              <a:rPr lang="en-US" dirty="0"/>
              <a:t>Adversary Models: Aggregation</a:t>
            </a:r>
          </a:p>
        </p:txBody>
      </p:sp>
      <p:sp>
        <p:nvSpPr>
          <p:cNvPr id="3" name="Slide Number Placeholder 2">
            <a:extLst>
              <a:ext uri="{FF2B5EF4-FFF2-40B4-BE49-F238E27FC236}">
                <a16:creationId xmlns:a16="http://schemas.microsoft.com/office/drawing/2014/main" id="{28095592-B59D-4C7D-B534-00A3B918E3EA}"/>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3FC829EF-12F2-410B-9BF5-96C4B2239E1B}"/>
              </a:ext>
            </a:extLst>
          </p:cNvPr>
          <p:cNvSpPr>
            <a:spLocks noGrp="1"/>
          </p:cNvSpPr>
          <p:nvPr>
            <p:ph type="body" sz="quarter" idx="10"/>
          </p:nvPr>
        </p:nvSpPr>
        <p:spPr>
          <a:xfrm>
            <a:off x="720648" y="1441697"/>
            <a:ext cx="10175952" cy="4324103"/>
          </a:xfrm>
        </p:spPr>
        <p:txBody>
          <a:bodyPr/>
          <a:lstStyle/>
          <a:p>
            <a:pPr>
              <a:buFont typeface="Arial" panose="020B0604020202020204" pitchFamily="34" charset="0"/>
              <a:buChar char="•"/>
            </a:pPr>
            <a:r>
              <a:rPr lang="en-US" dirty="0"/>
              <a:t> Why use an aggregate skill level rather than ratings for each attribute?</a:t>
            </a:r>
          </a:p>
          <a:p>
            <a:pPr lvl="1">
              <a:buFont typeface="Arial" panose="020B0604020202020204" pitchFamily="34" charset="0"/>
              <a:buChar char="•"/>
            </a:pPr>
            <a:r>
              <a:rPr lang="en-US" dirty="0"/>
              <a:t>Attribute scores are correlated in real-world adversaries, aggregating ensures hypothetical adversary is more realistic</a:t>
            </a:r>
          </a:p>
          <a:p>
            <a:pPr lvl="1">
              <a:buFont typeface="Arial" panose="020B0604020202020204" pitchFamily="34" charset="0"/>
              <a:buChar char="•"/>
            </a:pPr>
            <a:r>
              <a:rPr lang="en-US" dirty="0"/>
              <a:t>Avoids overfitting adversary characteristics</a:t>
            </a:r>
          </a:p>
          <a:p>
            <a:pPr lvl="1">
              <a:buFont typeface="Arial" panose="020B0604020202020204" pitchFamily="34" charset="0"/>
              <a:buChar char="•"/>
            </a:pPr>
            <a:r>
              <a:rPr lang="en-US" dirty="0"/>
              <a:t>Easier to quickly evaluate attack path difficulties and determine whether the path is feasible to a given adversary</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Scoring and aggregation can collapse skill sets (e.g., compromising two similar vulnerabilities requires less skill/resources than compromising two very different vulnerabilities)</a:t>
            </a:r>
          </a:p>
          <a:p>
            <a:pPr lvl="1">
              <a:buFont typeface="Arial" panose="020B0604020202020204" pitchFamily="34" charset="0"/>
              <a:buChar char="•"/>
            </a:pPr>
            <a:r>
              <a:rPr lang="en-US" dirty="0"/>
              <a:t>Subjective, may not rely directly on subject matter expertise</a:t>
            </a:r>
          </a:p>
        </p:txBody>
      </p:sp>
    </p:spTree>
    <p:extLst>
      <p:ext uri="{BB962C8B-B14F-4D97-AF65-F5344CB8AC3E}">
        <p14:creationId xmlns:p14="http://schemas.microsoft.com/office/powerpoint/2010/main" val="42107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to determine what is required to overcome given security measures</a:t>
            </a:r>
          </a:p>
          <a:p>
            <a:pPr>
              <a:buFont typeface="Arial" panose="020B0604020202020204" pitchFamily="34" charset="0"/>
              <a:buChar char="•"/>
            </a:pPr>
            <a:r>
              <a:rPr lang="en-US" dirty="0"/>
              <a:t> We have taken a couple approaches to using this data</a:t>
            </a:r>
          </a:p>
          <a:p>
            <a:pPr lvl="1">
              <a:buFont typeface="Arial" panose="020B0604020202020204" pitchFamily="34" charset="0"/>
              <a:buChar char="•"/>
            </a:pPr>
            <a:r>
              <a:rPr lang="en-US" dirty="0"/>
              <a:t>Example data: Security </a:t>
            </a:r>
            <a:r>
              <a:rPr lang="en-US"/>
              <a:t>measures indexed </a:t>
            </a:r>
            <a:r>
              <a:rPr lang="en-US" dirty="0"/>
              <a:t>by letters, experts indexed by subscripts</a:t>
            </a:r>
          </a:p>
        </p:txBody>
      </p:sp>
      <p:cxnSp>
        <p:nvCxnSpPr>
          <p:cNvPr id="5" name="Straight Arrow Connector 4">
            <a:extLst>
              <a:ext uri="{FF2B5EF4-FFF2-40B4-BE49-F238E27FC236}">
                <a16:creationId xmlns:a16="http://schemas.microsoft.com/office/drawing/2014/main" id="{42AA7FA9-7768-4D8B-B7C4-8EAC7824E262}"/>
              </a:ext>
            </a:extLst>
          </p:cNvPr>
          <p:cNvCxnSpPr/>
          <p:nvPr/>
        </p:nvCxnSpPr>
        <p:spPr>
          <a:xfrm>
            <a:off x="2742764" y="40513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24E4880-9B28-4F84-830E-D2EB5149FB2A}"/>
              </a:ext>
            </a:extLst>
          </p:cNvPr>
          <p:cNvSpPr txBox="1"/>
          <p:nvPr/>
        </p:nvSpPr>
        <p:spPr>
          <a:xfrm>
            <a:off x="1828364" y="386663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6D9BA1-B29D-4DAA-8D81-63E2DDB3F4C1}"/>
                  </a:ext>
                </a:extLst>
              </p:cNvPr>
              <p:cNvSpPr txBox="1"/>
              <p:nvPr/>
            </p:nvSpPr>
            <p:spPr>
              <a:xfrm>
                <a:off x="3177822" y="386663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7" name="TextBox 6">
                <a:extLst>
                  <a:ext uri="{FF2B5EF4-FFF2-40B4-BE49-F238E27FC236}">
                    <a16:creationId xmlns:a16="http://schemas.microsoft.com/office/drawing/2014/main" id="{E46D9BA1-B29D-4DAA-8D81-63E2DDB3F4C1}"/>
                  </a:ext>
                </a:extLst>
              </p:cNvPr>
              <p:cNvSpPr txBox="1">
                <a:spLocks noRot="1" noChangeAspect="1" noMove="1" noResize="1" noEditPoints="1" noAdjustHandles="1" noChangeArrowheads="1" noChangeShapeType="1" noTextEdit="1"/>
              </p:cNvSpPr>
              <p:nvPr/>
            </p:nvSpPr>
            <p:spPr>
              <a:xfrm>
                <a:off x="3177822" y="38666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44C7CD-232E-4905-B5AA-C8DF31436A0E}"/>
                  </a:ext>
                </a:extLst>
              </p:cNvPr>
              <p:cNvSpPr txBox="1"/>
              <p:nvPr/>
            </p:nvSpPr>
            <p:spPr>
              <a:xfrm>
                <a:off x="7089429" y="386663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8" name="TextBox 7">
                <a:extLst>
                  <a:ext uri="{FF2B5EF4-FFF2-40B4-BE49-F238E27FC236}">
                    <a16:creationId xmlns:a16="http://schemas.microsoft.com/office/drawing/2014/main" id="{7244C7CD-232E-4905-B5AA-C8DF31436A0E}"/>
                  </a:ext>
                </a:extLst>
              </p:cNvPr>
              <p:cNvSpPr txBox="1">
                <a:spLocks noRot="1" noChangeAspect="1" noMove="1" noResize="1" noEditPoints="1" noAdjustHandles="1" noChangeArrowheads="1" noChangeShapeType="1" noTextEdit="1"/>
              </p:cNvSpPr>
              <p:nvPr/>
            </p:nvSpPr>
            <p:spPr>
              <a:xfrm>
                <a:off x="7089429" y="38666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07F892D-1377-4320-B8D6-83642B4F1F8F}"/>
                  </a:ext>
                </a:extLst>
              </p:cNvPr>
              <p:cNvSpPr txBox="1"/>
              <p:nvPr/>
            </p:nvSpPr>
            <p:spPr>
              <a:xfrm>
                <a:off x="3539538" y="386184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607F892D-1377-4320-B8D6-83642B4F1F8F}"/>
                  </a:ext>
                </a:extLst>
              </p:cNvPr>
              <p:cNvSpPr txBox="1">
                <a:spLocks noRot="1" noChangeAspect="1" noMove="1" noResize="1" noEditPoints="1" noAdjustHandles="1" noChangeArrowheads="1" noChangeShapeType="1" noTextEdit="1"/>
              </p:cNvSpPr>
              <p:nvPr/>
            </p:nvSpPr>
            <p:spPr>
              <a:xfrm>
                <a:off x="3539538" y="3861840"/>
                <a:ext cx="50680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C81113-E8C2-4027-86DE-BEA03781B4C8}"/>
                  </a:ext>
                </a:extLst>
              </p:cNvPr>
              <p:cNvSpPr txBox="1"/>
              <p:nvPr/>
            </p:nvSpPr>
            <p:spPr>
              <a:xfrm>
                <a:off x="6325940" y="387933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xmlns="">
          <p:sp>
            <p:nvSpPr>
              <p:cNvPr id="10" name="TextBox 9">
                <a:extLst>
                  <a:ext uri="{FF2B5EF4-FFF2-40B4-BE49-F238E27FC236}">
                    <a16:creationId xmlns:a16="http://schemas.microsoft.com/office/drawing/2014/main" id="{67C81113-E8C2-4027-86DE-BEA03781B4C8}"/>
                  </a:ext>
                </a:extLst>
              </p:cNvPr>
              <p:cNvSpPr txBox="1">
                <a:spLocks noRot="1" noChangeAspect="1" noMove="1" noResize="1" noEditPoints="1" noAdjustHandles="1" noChangeArrowheads="1" noChangeShapeType="1" noTextEdit="1"/>
              </p:cNvSpPr>
              <p:nvPr/>
            </p:nvSpPr>
            <p:spPr>
              <a:xfrm>
                <a:off x="6325940" y="3879334"/>
                <a:ext cx="493212" cy="369332"/>
              </a:xfrm>
              <a:prstGeom prst="rect">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33B29118-B707-487A-A830-4E49D7D99AB3}"/>
              </a:ext>
            </a:extLst>
          </p:cNvPr>
          <p:cNvCxnSpPr/>
          <p:nvPr/>
        </p:nvCxnSpPr>
        <p:spPr>
          <a:xfrm>
            <a:off x="2742764" y="57345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F2324A-4368-4FC9-BC4C-EB0AE326D43F}"/>
              </a:ext>
            </a:extLst>
          </p:cNvPr>
          <p:cNvSpPr txBox="1"/>
          <p:nvPr/>
        </p:nvSpPr>
        <p:spPr>
          <a:xfrm>
            <a:off x="1828364" y="55499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2AEF5C-C91C-441E-8A32-95822E7BE595}"/>
                  </a:ext>
                </a:extLst>
              </p:cNvPr>
              <p:cNvSpPr txBox="1"/>
              <p:nvPr/>
            </p:nvSpPr>
            <p:spPr>
              <a:xfrm>
                <a:off x="4046343" y="55499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8A2AEF5C-C91C-441E-8A32-95822E7BE595}"/>
                  </a:ext>
                </a:extLst>
              </p:cNvPr>
              <p:cNvSpPr txBox="1">
                <a:spLocks noRot="1" noChangeAspect="1" noMove="1" noResize="1" noEditPoints="1" noAdjustHandles="1" noChangeArrowheads="1" noChangeShapeType="1" noTextEdit="1"/>
              </p:cNvSpPr>
              <p:nvPr/>
            </p:nvSpPr>
            <p:spPr>
              <a:xfrm>
                <a:off x="4046343" y="55499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8157A24-83C8-4A24-BEFD-7B04E8F3D43B}"/>
                  </a:ext>
                </a:extLst>
              </p:cNvPr>
              <p:cNvSpPr txBox="1"/>
              <p:nvPr/>
            </p:nvSpPr>
            <p:spPr>
              <a:xfrm>
                <a:off x="7724332" y="55451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58157A24-83C8-4A24-BEFD-7B04E8F3D43B}"/>
                  </a:ext>
                </a:extLst>
              </p:cNvPr>
              <p:cNvSpPr txBox="1">
                <a:spLocks noRot="1" noChangeAspect="1" noMove="1" noResize="1" noEditPoints="1" noAdjustHandles="1" noChangeArrowheads="1" noChangeShapeType="1" noTextEdit="1"/>
              </p:cNvSpPr>
              <p:nvPr/>
            </p:nvSpPr>
            <p:spPr>
              <a:xfrm>
                <a:off x="7724332" y="5545105"/>
                <a:ext cx="507703" cy="369332"/>
              </a:xfrm>
              <a:prstGeom prst="rect">
                <a:avLst/>
              </a:prstGeom>
              <a:blipFill>
                <a:blip r:embed="rId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C4A0E9-5EEC-4941-829B-B412033EF6B2}"/>
                  </a:ext>
                </a:extLst>
              </p:cNvPr>
              <p:cNvSpPr txBox="1"/>
              <p:nvPr/>
            </p:nvSpPr>
            <p:spPr>
              <a:xfrm>
                <a:off x="3539538" y="55499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5" name="TextBox 14">
                <a:extLst>
                  <a:ext uri="{FF2B5EF4-FFF2-40B4-BE49-F238E27FC236}">
                    <a16:creationId xmlns:a16="http://schemas.microsoft.com/office/drawing/2014/main" id="{7EC4A0E9-5EEC-4941-829B-B412033EF6B2}"/>
                  </a:ext>
                </a:extLst>
              </p:cNvPr>
              <p:cNvSpPr txBox="1">
                <a:spLocks noRot="1" noChangeAspect="1" noMove="1" noResize="1" noEditPoints="1" noAdjustHandles="1" noChangeArrowheads="1" noChangeShapeType="1" noTextEdit="1"/>
              </p:cNvSpPr>
              <p:nvPr/>
            </p:nvSpPr>
            <p:spPr>
              <a:xfrm>
                <a:off x="3539538" y="55499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A30506-F896-4389-8C7B-6A5F68DD3ED6}"/>
                  </a:ext>
                </a:extLst>
              </p:cNvPr>
              <p:cNvSpPr txBox="1"/>
              <p:nvPr/>
            </p:nvSpPr>
            <p:spPr>
              <a:xfrm>
                <a:off x="8408845" y="55499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xmlns="">
          <p:sp>
            <p:nvSpPr>
              <p:cNvPr id="16" name="TextBox 15">
                <a:extLst>
                  <a:ext uri="{FF2B5EF4-FFF2-40B4-BE49-F238E27FC236}">
                    <a16:creationId xmlns:a16="http://schemas.microsoft.com/office/drawing/2014/main" id="{39A30506-F896-4389-8C7B-6A5F68DD3ED6}"/>
                  </a:ext>
                </a:extLst>
              </p:cNvPr>
              <p:cNvSpPr txBox="1">
                <a:spLocks noRot="1" noChangeAspect="1" noMove="1" noResize="1" noEditPoints="1" noAdjustHandles="1" noChangeArrowheads="1" noChangeShapeType="1" noTextEdit="1"/>
              </p:cNvSpPr>
              <p:nvPr/>
            </p:nvSpPr>
            <p:spPr>
              <a:xfrm>
                <a:off x="8408845" y="5549900"/>
                <a:ext cx="507703" cy="369332"/>
              </a:xfrm>
              <a:prstGeom prst="rect">
                <a:avLst/>
              </a:prstGeom>
              <a:blipFill>
                <a:blip r:embed="rId10"/>
                <a:stretch>
                  <a:fillRect b="-1639"/>
                </a:stretch>
              </a:blipFill>
            </p:spPr>
            <p:txBody>
              <a:bodyPr/>
              <a:lstStyle/>
              <a:p>
                <a:r>
                  <a:rPr lang="en-US">
                    <a:noFill/>
                  </a:rPr>
                  <a:t> </a:t>
                </a:r>
              </a:p>
            </p:txBody>
          </p:sp>
        </mc:Fallback>
      </mc:AlternateContent>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21</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53739" y="17145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39339" y="152983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94BFB-B4B0-454E-B597-1302F638D047}"/>
                  </a:ext>
                </a:extLst>
              </p:cNvPr>
              <p:cNvSpPr txBox="1"/>
              <p:nvPr/>
            </p:nvSpPr>
            <p:spPr>
              <a:xfrm>
                <a:off x="3288797" y="152983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288797" y="15298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51D202-E3D1-4BCA-8E8C-082F921E3D5D}"/>
                  </a:ext>
                </a:extLst>
              </p:cNvPr>
              <p:cNvSpPr txBox="1"/>
              <p:nvPr/>
            </p:nvSpPr>
            <p:spPr>
              <a:xfrm>
                <a:off x="7200404" y="152983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00404" y="15298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D361B1-34B8-43DF-BB65-EF43C6E96D90}"/>
                  </a:ext>
                </a:extLst>
              </p:cNvPr>
              <p:cNvSpPr txBox="1"/>
              <p:nvPr/>
            </p:nvSpPr>
            <p:spPr>
              <a:xfrm>
                <a:off x="3650513" y="152504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50513" y="152504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5370A3A-DECC-4F70-9F59-A1D54DA5C8D6}"/>
                  </a:ext>
                </a:extLst>
              </p:cNvPr>
              <p:cNvSpPr txBox="1"/>
              <p:nvPr/>
            </p:nvSpPr>
            <p:spPr>
              <a:xfrm>
                <a:off x="6436915" y="154253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xmlns="">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36915" y="1542534"/>
                <a:ext cx="493212"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53739" y="33977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39339" y="32131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C961B2-8451-40A2-BA79-C9818CCF040F}"/>
                  </a:ext>
                </a:extLst>
              </p:cNvPr>
              <p:cNvSpPr txBox="1"/>
              <p:nvPr/>
            </p:nvSpPr>
            <p:spPr>
              <a:xfrm>
                <a:off x="4157318"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57318" y="3213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7DC89D-D760-4C67-8F1B-815F42134D22}"/>
                  </a:ext>
                </a:extLst>
              </p:cNvPr>
              <p:cNvSpPr txBox="1"/>
              <p:nvPr/>
            </p:nvSpPr>
            <p:spPr>
              <a:xfrm>
                <a:off x="7835307" y="32083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35307" y="320830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2D05D4-CDD5-4F6E-9B6F-0A63EF59CA59}"/>
                  </a:ext>
                </a:extLst>
              </p:cNvPr>
              <p:cNvSpPr txBox="1"/>
              <p:nvPr/>
            </p:nvSpPr>
            <p:spPr>
              <a:xfrm>
                <a:off x="3650513"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50513" y="3213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1FBEF4C-B8F2-421B-A2EB-1D8E1A71E1A0}"/>
                  </a:ext>
                </a:extLst>
              </p:cNvPr>
              <p:cNvSpPr txBox="1"/>
              <p:nvPr/>
            </p:nvSpPr>
            <p:spPr>
              <a:xfrm>
                <a:off x="8519820" y="32131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xmlns="">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19820" y="3213100"/>
                <a:ext cx="507703" cy="369332"/>
              </a:xfrm>
              <a:prstGeom prst="rect">
                <a:avLst/>
              </a:prstGeom>
              <a:blipFill>
                <a:blip r:embed="rId10"/>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 Placeholder 3">
                <a:extLst>
                  <a:ext uri="{FF2B5EF4-FFF2-40B4-BE49-F238E27FC236}">
                    <a16:creationId xmlns:a16="http://schemas.microsoft.com/office/drawing/2014/main" id="{68B2F679-CCF3-4BA1-9C96-0B398440F171}"/>
                  </a:ext>
                </a:extLst>
              </p:cNvPr>
              <p:cNvSpPr>
                <a:spLocks noGrp="1"/>
              </p:cNvSpPr>
              <p:nvPr>
                <p:ph type="body" sz="quarter" idx="10"/>
              </p:nvPr>
            </p:nvSpPr>
            <p:spPr>
              <a:xfrm>
                <a:off x="720648" y="4504742"/>
                <a:ext cx="10058400" cy="3306153"/>
              </a:xfrm>
            </p:spPr>
            <p:txBody>
              <a:bodyPr/>
              <a:lstStyle/>
              <a:p>
                <a:pPr>
                  <a:buFont typeface="Arial" panose="020B0604020202020204" pitchFamily="34" charset="0"/>
                  <a:buChar char="•"/>
                </a:pPr>
                <a:r>
                  <a:rPr lang="en-US" dirty="0"/>
                  <a:t> Previous (deliberative) methodology can/has produced aggregate ratings for scenarios (collection of security measures) </a:t>
                </a:r>
              </a:p>
              <a:p>
                <a:pPr lvl="1">
                  <a:buFont typeface="Arial" panose="020B0604020202020204" pitchFamily="34" charset="0"/>
                  <a:buChar char="•"/>
                </a:pPr>
                <a:r>
                  <a:rPr lang="en-US" dirty="0"/>
                  <a:t>Classification model can relate security measure ratings (expert) to aggregate ratings (deliberation)</a:t>
                </a:r>
              </a:p>
              <a:p>
                <a:pPr lvl="1">
                  <a:buFont typeface="Arial" panose="020B0604020202020204" pitchFamily="34" charset="0"/>
                  <a:buChar char="•"/>
                </a:pPr>
                <a:r>
                  <a:rPr lang="en-US" dirty="0"/>
                  <a:t>Example: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𝑅</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𝑖</m:t>
                            </m:r>
                          </m:sub>
                        </m:sSub>
                      </m:e>
                    </m:d>
                  </m:oMath>
                </a14:m>
                <a:endParaRPr lang="en-US" dirty="0"/>
              </a:p>
              <a:p>
                <a:pPr lvl="1">
                  <a:buFont typeface="Arial" panose="020B0604020202020204" pitchFamily="34" charset="0"/>
                  <a:buChar char="•"/>
                </a:pPr>
                <a:r>
                  <a:rPr lang="en-US" dirty="0"/>
                  <a:t>Advantages: Resulting predictions are on same scale as past ratings, directly draw on expertise when possible</a:t>
                </a:r>
              </a:p>
              <a:p>
                <a:pPr lvl="1">
                  <a:buFont typeface="Arial" panose="020B0604020202020204" pitchFamily="34" charset="0"/>
                  <a:buChar char="•"/>
                </a:pPr>
                <a:r>
                  <a:rPr lang="en-US" dirty="0"/>
                  <a:t>Disadvantage: Resulting predictions are dependent on past (subjective</a:t>
                </a:r>
                <a:r>
                  <a:rPr lang="en-US"/>
                  <a:t>) aggregate </a:t>
                </a:r>
                <a:r>
                  <a:rPr lang="en-US" dirty="0"/>
                  <a:t>ratings</a:t>
                </a:r>
              </a:p>
            </p:txBody>
          </p:sp>
        </mc:Choice>
        <mc:Fallback>
          <p:sp>
            <p:nvSpPr>
              <p:cNvPr id="50" name="Text Placeholder 3">
                <a:extLst>
                  <a:ext uri="{FF2B5EF4-FFF2-40B4-BE49-F238E27FC236}">
                    <a16:creationId xmlns:a16="http://schemas.microsoft.com/office/drawing/2014/main" id="{68B2F679-CCF3-4BA1-9C96-0B398440F171}"/>
                  </a:ext>
                </a:extLst>
              </p:cNvPr>
              <p:cNvSpPr>
                <a:spLocks noGrp="1" noRot="1" noChangeAspect="1" noMove="1" noResize="1" noEditPoints="1" noAdjustHandles="1" noChangeArrowheads="1" noChangeShapeType="1" noTextEdit="1"/>
              </p:cNvSpPr>
              <p:nvPr>
                <p:ph type="body" sz="quarter" idx="10"/>
              </p:nvPr>
            </p:nvSpPr>
            <p:spPr>
              <a:xfrm>
                <a:off x="720648" y="4504742"/>
                <a:ext cx="10058400" cy="3306153"/>
              </a:xfrm>
              <a:blipFill>
                <a:blip r:embed="rId11"/>
                <a:stretch>
                  <a:fillRect l="-1455" t="-1845" r="-2061"/>
                </a:stretch>
              </a:blipFill>
            </p:spPr>
            <p:txBody>
              <a:bodyPr/>
              <a:lstStyle/>
              <a:p>
                <a:r>
                  <a:rPr lang="en-US">
                    <a:noFill/>
                  </a:rPr>
                  <a:t> </a:t>
                </a:r>
              </a:p>
            </p:txBody>
          </p:sp>
        </mc:Fallback>
      </mc:AlternateContent>
    </p:spTree>
    <p:extLst>
      <p:ext uri="{BB962C8B-B14F-4D97-AF65-F5344CB8AC3E}">
        <p14:creationId xmlns:p14="http://schemas.microsoft.com/office/powerpoint/2010/main" val="236385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3F1FF851-87E9-44E8-8A47-DD85FD3B143D}"/>
              </a:ext>
            </a:extLst>
          </p:cNvPr>
          <p:cNvSpPr/>
          <p:nvPr/>
        </p:nvSpPr>
        <p:spPr>
          <a:xfrm>
            <a:off x="3092308" y="965200"/>
            <a:ext cx="1676651" cy="3124189"/>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22</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53739" y="17145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39339" y="152983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94BFB-B4B0-454E-B597-1302F638D047}"/>
                  </a:ext>
                </a:extLst>
              </p:cNvPr>
              <p:cNvSpPr txBox="1"/>
              <p:nvPr/>
            </p:nvSpPr>
            <p:spPr>
              <a:xfrm>
                <a:off x="3288797" y="152983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288797" y="15298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51D202-E3D1-4BCA-8E8C-082F921E3D5D}"/>
                  </a:ext>
                </a:extLst>
              </p:cNvPr>
              <p:cNvSpPr txBox="1"/>
              <p:nvPr/>
            </p:nvSpPr>
            <p:spPr>
              <a:xfrm>
                <a:off x="7200404" y="152983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00404" y="15298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D361B1-34B8-43DF-BB65-EF43C6E96D90}"/>
                  </a:ext>
                </a:extLst>
              </p:cNvPr>
              <p:cNvSpPr txBox="1"/>
              <p:nvPr/>
            </p:nvSpPr>
            <p:spPr>
              <a:xfrm>
                <a:off x="3650513" y="152504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50513" y="152504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5370A3A-DECC-4F70-9F59-A1D54DA5C8D6}"/>
                  </a:ext>
                </a:extLst>
              </p:cNvPr>
              <p:cNvSpPr txBox="1"/>
              <p:nvPr/>
            </p:nvSpPr>
            <p:spPr>
              <a:xfrm>
                <a:off x="6436915" y="154253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xmlns="">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36915" y="1542534"/>
                <a:ext cx="493212"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53739" y="33977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39339" y="32131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C961B2-8451-40A2-BA79-C9818CCF040F}"/>
                  </a:ext>
                </a:extLst>
              </p:cNvPr>
              <p:cNvSpPr txBox="1"/>
              <p:nvPr/>
            </p:nvSpPr>
            <p:spPr>
              <a:xfrm>
                <a:off x="4157318"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57318" y="3213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7DC89D-D760-4C67-8F1B-815F42134D22}"/>
                  </a:ext>
                </a:extLst>
              </p:cNvPr>
              <p:cNvSpPr txBox="1"/>
              <p:nvPr/>
            </p:nvSpPr>
            <p:spPr>
              <a:xfrm>
                <a:off x="7835307" y="32083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35307" y="320830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2D05D4-CDD5-4F6E-9B6F-0A63EF59CA59}"/>
                  </a:ext>
                </a:extLst>
              </p:cNvPr>
              <p:cNvSpPr txBox="1"/>
              <p:nvPr/>
            </p:nvSpPr>
            <p:spPr>
              <a:xfrm>
                <a:off x="3650513"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50513" y="3213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1FBEF4C-B8F2-421B-A2EB-1D8E1A71E1A0}"/>
                  </a:ext>
                </a:extLst>
              </p:cNvPr>
              <p:cNvSpPr txBox="1"/>
              <p:nvPr/>
            </p:nvSpPr>
            <p:spPr>
              <a:xfrm>
                <a:off x="8519820" y="32131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xmlns="">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19820" y="3213100"/>
                <a:ext cx="507703" cy="369332"/>
              </a:xfrm>
              <a:prstGeom prst="rect">
                <a:avLst/>
              </a:prstGeom>
              <a:blipFill>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9427965-F307-4FD5-8C05-B12160EC7616}"/>
                  </a:ext>
                </a:extLst>
              </p:cNvPr>
              <p:cNvSpPr txBox="1"/>
              <p:nvPr/>
            </p:nvSpPr>
            <p:spPr>
              <a:xfrm>
                <a:off x="3288797" y="3208306"/>
                <a:ext cx="479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𝐶</m:t>
                          </m:r>
                        </m:e>
                        <m:sub>
                          <m:r>
                            <a:rPr lang="en-US" b="0" i="1" smtClean="0">
                              <a:solidFill>
                                <a:srgbClr val="C00000"/>
                              </a:solidFill>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D9427965-F307-4FD5-8C05-B12160EC7616}"/>
                  </a:ext>
                </a:extLst>
              </p:cNvPr>
              <p:cNvSpPr txBox="1">
                <a:spLocks noRot="1" noChangeAspect="1" noMove="1" noResize="1" noEditPoints="1" noAdjustHandles="1" noChangeArrowheads="1" noChangeShapeType="1" noTextEdit="1"/>
              </p:cNvSpPr>
              <p:nvPr/>
            </p:nvSpPr>
            <p:spPr>
              <a:xfrm>
                <a:off x="3288797" y="3208306"/>
                <a:ext cx="479940" cy="369332"/>
              </a:xfrm>
              <a:prstGeom prst="rect">
                <a:avLst/>
              </a:prstGeom>
              <a:blipFill>
                <a:blip r:embed="rId11"/>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086B2-2414-487E-A558-340F58451A42}"/>
              </a:ext>
            </a:extLst>
          </p:cNvPr>
          <p:cNvCxnSpPr>
            <a:stCxn id="12" idx="2"/>
            <a:endCxn id="20" idx="0"/>
          </p:cNvCxnSpPr>
          <p:nvPr/>
        </p:nvCxnSpPr>
        <p:spPr>
          <a:xfrm flipH="1">
            <a:off x="3528767" y="1899166"/>
            <a:ext cx="10772" cy="1309140"/>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988C40-48A5-4291-82E8-A47447DA20D4}"/>
                  </a:ext>
                </a:extLst>
              </p:cNvPr>
              <p:cNvSpPr txBox="1"/>
              <p:nvPr/>
            </p:nvSpPr>
            <p:spPr>
              <a:xfrm>
                <a:off x="4157318" y="1529834"/>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3</m:t>
                          </m:r>
                        </m:sub>
                      </m:sSub>
                    </m:oMath>
                  </m:oMathPara>
                </a14:m>
                <a:endParaRPr lang="en-US" dirty="0"/>
              </a:p>
            </p:txBody>
          </p:sp>
        </mc:Choice>
        <mc:Fallback xmlns="">
          <p:sp>
            <p:nvSpPr>
              <p:cNvPr id="28" name="TextBox 27">
                <a:extLst>
                  <a:ext uri="{FF2B5EF4-FFF2-40B4-BE49-F238E27FC236}">
                    <a16:creationId xmlns:a16="http://schemas.microsoft.com/office/drawing/2014/main" id="{28988C40-48A5-4291-82E8-A47447DA20D4}"/>
                  </a:ext>
                </a:extLst>
              </p:cNvPr>
              <p:cNvSpPr txBox="1">
                <a:spLocks noRot="1" noChangeAspect="1" noMove="1" noResize="1" noEditPoints="1" noAdjustHandles="1" noChangeArrowheads="1" noChangeShapeType="1" noTextEdit="1"/>
              </p:cNvSpPr>
              <p:nvPr/>
            </p:nvSpPr>
            <p:spPr>
              <a:xfrm>
                <a:off x="4157318" y="1529834"/>
                <a:ext cx="506805" cy="369332"/>
              </a:xfrm>
              <a:prstGeom prst="rect">
                <a:avLst/>
              </a:prstGeom>
              <a:blipFill>
                <a:blip r:embed="rId1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3FE4307-1BE6-4CD6-BF5C-70773DD6C4EF}"/>
              </a:ext>
            </a:extLst>
          </p:cNvPr>
          <p:cNvCxnSpPr>
            <a:stCxn id="24" idx="0"/>
            <a:endCxn id="28" idx="2"/>
          </p:cNvCxnSpPr>
          <p:nvPr/>
        </p:nvCxnSpPr>
        <p:spPr>
          <a:xfrm flipV="1">
            <a:off x="4399949" y="1899166"/>
            <a:ext cx="10772" cy="1313934"/>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a:extLst>
              <a:ext uri="{FF2B5EF4-FFF2-40B4-BE49-F238E27FC236}">
                <a16:creationId xmlns:a16="http://schemas.microsoft.com/office/drawing/2014/main" id="{994E76A4-0A42-49E2-8470-3086FFB07D19}"/>
              </a:ext>
            </a:extLst>
          </p:cNvPr>
          <p:cNvCxnSpPr>
            <a:stCxn id="14" idx="2"/>
            <a:endCxn id="26" idx="0"/>
          </p:cNvCxnSpPr>
          <p:nvPr/>
        </p:nvCxnSpPr>
        <p:spPr>
          <a:xfrm flipH="1">
            <a:off x="3893144" y="1894372"/>
            <a:ext cx="10772" cy="131872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71B35C19-CA79-4397-889D-78D48F63A12B}"/>
              </a:ext>
            </a:extLst>
          </p:cNvPr>
          <p:cNvCxnSpPr>
            <a:stCxn id="13" idx="2"/>
            <a:endCxn id="25" idx="0"/>
          </p:cNvCxnSpPr>
          <p:nvPr/>
        </p:nvCxnSpPr>
        <p:spPr>
          <a:xfrm>
            <a:off x="7451947" y="1899166"/>
            <a:ext cx="637212" cy="130913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E39F758-09BA-4A4A-B061-6AB9652AEA59}"/>
                  </a:ext>
                </a:extLst>
              </p:cNvPr>
              <p:cNvSpPr txBox="1"/>
              <p:nvPr/>
            </p:nvSpPr>
            <p:spPr>
              <a:xfrm>
                <a:off x="7914897" y="1525040"/>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𝐵</m:t>
                          </m:r>
                        </m:e>
                        <m:sub>
                          <m:r>
                            <a:rPr lang="en-US" b="0" i="1" smtClean="0">
                              <a:solidFill>
                                <a:srgbClr val="C00000"/>
                              </a:solidFill>
                              <a:latin typeface="Cambria Math" panose="02040503050406030204" pitchFamily="18" charset="0"/>
                            </a:rPr>
                            <m:t>5</m:t>
                          </m:r>
                        </m:sub>
                      </m:sSub>
                    </m:oMath>
                  </m:oMathPara>
                </a14:m>
                <a:endParaRPr lang="en-US" dirty="0"/>
              </a:p>
            </p:txBody>
          </p:sp>
        </mc:Choice>
        <mc:Fallback xmlns="">
          <p:sp>
            <p:nvSpPr>
              <p:cNvPr id="36" name="TextBox 35">
                <a:extLst>
                  <a:ext uri="{FF2B5EF4-FFF2-40B4-BE49-F238E27FC236}">
                    <a16:creationId xmlns:a16="http://schemas.microsoft.com/office/drawing/2014/main" id="{5E39F758-09BA-4A4A-B061-6AB9652AEA59}"/>
                  </a:ext>
                </a:extLst>
              </p:cNvPr>
              <p:cNvSpPr txBox="1">
                <a:spLocks noRot="1" noChangeAspect="1" noMove="1" noResize="1" noEditPoints="1" noAdjustHandles="1" noChangeArrowheads="1" noChangeShapeType="1" noTextEdit="1"/>
              </p:cNvSpPr>
              <p:nvPr/>
            </p:nvSpPr>
            <p:spPr>
              <a:xfrm>
                <a:off x="7914897" y="1525040"/>
                <a:ext cx="503086" cy="369332"/>
              </a:xfrm>
              <a:prstGeom prst="rect">
                <a:avLst/>
              </a:prstGeom>
              <a:blipFill>
                <a:blip r:embed="rId13"/>
                <a:stretch>
                  <a:fillRect b="-163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1D45233-B112-4874-8CC1-4A3625EA937F}"/>
              </a:ext>
            </a:extLst>
          </p:cNvPr>
          <p:cNvCxnSpPr>
            <a:stCxn id="27" idx="0"/>
            <a:endCxn id="36" idx="2"/>
          </p:cNvCxnSpPr>
          <p:nvPr/>
        </p:nvCxnSpPr>
        <p:spPr>
          <a:xfrm flipH="1" flipV="1">
            <a:off x="8166440" y="1894372"/>
            <a:ext cx="607232" cy="131872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D2C5D04-3271-4C3A-B5C6-D359C60DF31C}"/>
                  </a:ext>
                </a:extLst>
              </p:cNvPr>
              <p:cNvSpPr txBox="1"/>
              <p:nvPr/>
            </p:nvSpPr>
            <p:spPr>
              <a:xfrm>
                <a:off x="7035342" y="3208304"/>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𝐷</m:t>
                          </m:r>
                        </m:e>
                        <m:sub>
                          <m:r>
                            <a:rPr lang="en-US" b="0" i="1" smtClean="0">
                              <a:solidFill>
                                <a:srgbClr val="C00000"/>
                              </a:solidFill>
                              <a:latin typeface="Cambria Math" panose="02040503050406030204" pitchFamily="18" charset="0"/>
                            </a:rPr>
                            <m:t>4</m:t>
                          </m:r>
                        </m:sub>
                      </m:sSub>
                    </m:oMath>
                  </m:oMathPara>
                </a14:m>
                <a:endParaRPr lang="en-US" dirty="0"/>
              </a:p>
            </p:txBody>
          </p:sp>
        </mc:Choice>
        <mc:Fallback xmlns="">
          <p:sp>
            <p:nvSpPr>
              <p:cNvPr id="44" name="TextBox 43">
                <a:extLst>
                  <a:ext uri="{FF2B5EF4-FFF2-40B4-BE49-F238E27FC236}">
                    <a16:creationId xmlns:a16="http://schemas.microsoft.com/office/drawing/2014/main" id="{4D2C5D04-3271-4C3A-B5C6-D359C60DF31C}"/>
                  </a:ext>
                </a:extLst>
              </p:cNvPr>
              <p:cNvSpPr txBox="1">
                <a:spLocks noRot="1" noChangeAspect="1" noMove="1" noResize="1" noEditPoints="1" noAdjustHandles="1" noChangeArrowheads="1" noChangeShapeType="1" noTextEdit="1"/>
              </p:cNvSpPr>
              <p:nvPr/>
            </p:nvSpPr>
            <p:spPr>
              <a:xfrm>
                <a:off x="7035342" y="3208304"/>
                <a:ext cx="507703" cy="369332"/>
              </a:xfrm>
              <a:prstGeom prst="rect">
                <a:avLst/>
              </a:prstGeom>
              <a:blipFill>
                <a:blip r:embed="rId14"/>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26A5C241-0907-45DF-BE7C-644B8260E915}"/>
              </a:ext>
            </a:extLst>
          </p:cNvPr>
          <p:cNvCxnSpPr>
            <a:stCxn id="15" idx="2"/>
            <a:endCxn id="44" idx="0"/>
          </p:cNvCxnSpPr>
          <p:nvPr/>
        </p:nvCxnSpPr>
        <p:spPr>
          <a:xfrm>
            <a:off x="6683521" y="1911866"/>
            <a:ext cx="605673" cy="129643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sp>
        <p:nvSpPr>
          <p:cNvPr id="48" name="Oval 47">
            <a:extLst>
              <a:ext uri="{FF2B5EF4-FFF2-40B4-BE49-F238E27FC236}">
                <a16:creationId xmlns:a16="http://schemas.microsoft.com/office/drawing/2014/main" id="{689697A0-B640-4A92-99D8-510478BB7B8E}"/>
              </a:ext>
            </a:extLst>
          </p:cNvPr>
          <p:cNvSpPr/>
          <p:nvPr/>
        </p:nvSpPr>
        <p:spPr>
          <a:xfrm rot="20183963">
            <a:off x="6560624" y="814381"/>
            <a:ext cx="2309252" cy="3437911"/>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Text Placeholder 3">
                <a:extLst>
                  <a:ext uri="{FF2B5EF4-FFF2-40B4-BE49-F238E27FC236}">
                    <a16:creationId xmlns:a16="http://schemas.microsoft.com/office/drawing/2014/main" id="{68B2F679-CCF3-4BA1-9C96-0B398440F171}"/>
                  </a:ext>
                </a:extLst>
              </p:cNvPr>
              <p:cNvSpPr>
                <a:spLocks noGrp="1"/>
              </p:cNvSpPr>
              <p:nvPr>
                <p:ph type="body" sz="quarter" idx="10"/>
              </p:nvPr>
            </p:nvSpPr>
            <p:spPr>
              <a:xfrm>
                <a:off x="720648" y="4504742"/>
                <a:ext cx="10058400" cy="3306153"/>
              </a:xfrm>
            </p:spPr>
            <p:txBody>
              <a:bodyPr/>
              <a:lstStyle/>
              <a:p>
                <a:pPr>
                  <a:buFont typeface="Arial" panose="020B0604020202020204" pitchFamily="34" charset="0"/>
                  <a:buChar char="•"/>
                </a:pPr>
                <a:r>
                  <a:rPr lang="en-US" dirty="0"/>
                  <a:t> Cross-domain knowledge used to establish relationship between security measures</a:t>
                </a:r>
              </a:p>
              <a:p>
                <a:pPr>
                  <a:buFont typeface="Arial" panose="020B0604020202020204" pitchFamily="34" charset="0"/>
                  <a:buChar char="•"/>
                </a:pPr>
                <a:r>
                  <a:rPr lang="en-US" dirty="0"/>
                  <a:t> Clusters of security measures with similar difficulties (across skills) grouped together to form “difficulty rating”</a:t>
                </a:r>
              </a:p>
              <a:p>
                <a:pPr>
                  <a:buFont typeface="Arial" panose="020B0604020202020204" pitchFamily="34" charset="0"/>
                  <a:buChar char="•"/>
                </a:pPr>
                <a:r>
                  <a:rPr lang="en-US" dirty="0"/>
                  <a:t> Scenarios can be probabilistically assigned to a group</a:t>
                </a:r>
              </a:p>
              <a:p>
                <a:pPr lvl="1">
                  <a:buFont typeface="Arial" panose="020B0604020202020204" pitchFamily="34" charset="0"/>
                  <a:buChar char="•"/>
                </a:pPr>
                <a:r>
                  <a:rPr lang="en-US" dirty="0"/>
                  <a:t>Example: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𝑅</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r>
                      <a:rPr lang="en-US" b="0" i="1" dirty="0" smtClean="0">
                        <a:latin typeface="Cambria Math" panose="02040503050406030204" pitchFamily="18" charset="0"/>
                      </a:rPr>
                      <m:t>=(75% </m:t>
                    </m:r>
                    <m:r>
                      <a:rPr lang="en-US" b="0" i="1" dirty="0" smtClean="0">
                        <a:latin typeface="Cambria Math" panose="02040503050406030204" pitchFamily="18" charset="0"/>
                      </a:rPr>
                      <m:t>𝐺𝑟𝑜𝑢𝑝</m:t>
                    </m:r>
                    <m:r>
                      <a:rPr lang="en-US" b="0" i="1" dirty="0" smtClean="0">
                        <a:latin typeface="Cambria Math" panose="02040503050406030204" pitchFamily="18" charset="0"/>
                      </a:rPr>
                      <m:t> 1, 25% </m:t>
                    </m:r>
                    <m:r>
                      <a:rPr lang="en-US" b="0" i="1" dirty="0" smtClean="0">
                        <a:latin typeface="Cambria Math" panose="02040503050406030204" pitchFamily="18" charset="0"/>
                      </a:rPr>
                      <m:t>𝐺𝑟𝑜𝑢𝑝</m:t>
                    </m:r>
                    <m:r>
                      <a:rPr lang="en-US" b="0" i="1" dirty="0" smtClean="0">
                        <a:latin typeface="Cambria Math" panose="02040503050406030204" pitchFamily="18" charset="0"/>
                      </a:rPr>
                      <m:t> 2)</m:t>
                    </m:r>
                  </m:oMath>
                </a14:m>
                <a:endParaRPr lang="en-US" dirty="0"/>
              </a:p>
              <a:p>
                <a:pPr>
                  <a:buFont typeface="Arial" panose="020B0604020202020204" pitchFamily="34" charset="0"/>
                  <a:buChar char="•"/>
                </a:pPr>
                <a:r>
                  <a:rPr lang="en-US" dirty="0"/>
                  <a:t> Method may be specific to the physical systems we are examining</a:t>
                </a:r>
              </a:p>
            </p:txBody>
          </p:sp>
        </mc:Choice>
        <mc:Fallback>
          <p:sp>
            <p:nvSpPr>
              <p:cNvPr id="50" name="Text Placeholder 3">
                <a:extLst>
                  <a:ext uri="{FF2B5EF4-FFF2-40B4-BE49-F238E27FC236}">
                    <a16:creationId xmlns:a16="http://schemas.microsoft.com/office/drawing/2014/main" id="{68B2F679-CCF3-4BA1-9C96-0B398440F171}"/>
                  </a:ext>
                </a:extLst>
              </p:cNvPr>
              <p:cNvSpPr>
                <a:spLocks noGrp="1" noRot="1" noChangeAspect="1" noMove="1" noResize="1" noEditPoints="1" noAdjustHandles="1" noChangeArrowheads="1" noChangeShapeType="1" noTextEdit="1"/>
              </p:cNvSpPr>
              <p:nvPr>
                <p:ph type="body" sz="quarter" idx="10"/>
              </p:nvPr>
            </p:nvSpPr>
            <p:spPr>
              <a:xfrm>
                <a:off x="720648" y="4504742"/>
                <a:ext cx="10058400" cy="3306153"/>
              </a:xfrm>
              <a:blipFill>
                <a:blip r:embed="rId15"/>
                <a:stretch>
                  <a:fillRect l="-1455" t="-1845"/>
                </a:stretch>
              </a:blipFill>
            </p:spPr>
            <p:txBody>
              <a:bodyPr/>
              <a:lstStyle/>
              <a:p>
                <a:r>
                  <a:rPr lang="en-US">
                    <a:noFill/>
                  </a:rPr>
                  <a:t> </a:t>
                </a:r>
              </a:p>
            </p:txBody>
          </p:sp>
        </mc:Fallback>
      </mc:AlternateContent>
    </p:spTree>
    <p:extLst>
      <p:ext uri="{BB962C8B-B14F-4D97-AF65-F5344CB8AC3E}">
        <p14:creationId xmlns:p14="http://schemas.microsoft.com/office/powerpoint/2010/main" val="12426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Approach: Tour facility, gain as much knowledge of the system as possible, document</a:t>
            </a:r>
          </a:p>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Produce/procure identical badge and insert credentials into system OR create a look-alike, dress as staff, and ask someone to let you in</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customers think attacks need to be sophisticated</a:t>
            </a:r>
          </a:p>
          <a:p>
            <a:pPr lvl="1">
              <a:buFont typeface="Arial" panose="020B0604020202020204" pitchFamily="34" charset="0"/>
              <a:buChar char="•"/>
            </a:pPr>
            <a:r>
              <a:rPr lang="en-US" dirty="0"/>
              <a:t>Systems are secured against sophisticated attacks, leave open easier attack paths</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a:p>
            <a:pPr lvl="1">
              <a:buFont typeface="Arial" panose="020B0604020202020204" pitchFamily="34" charset="0"/>
              <a:buChar char="•"/>
            </a:pPr>
            <a:r>
              <a:rPr lang="en-US" dirty="0"/>
              <a:t>We’re happy to help identify vulnerabilities, but we like to teach customers to think about potential system weaknesses on their own</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Lessons Learned</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29</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a:xfrm>
            <a:off x="720648" y="1441697"/>
            <a:ext cx="10058400" cy="4877460"/>
          </a:xfrm>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lvl="1">
              <a:buFont typeface="Arial" panose="020B0604020202020204" pitchFamily="34" charset="0"/>
              <a:buChar char="•"/>
            </a:pPr>
            <a:r>
              <a:rPr lang="en-US" dirty="0"/>
              <a:t>Often not a question of if a system will be compromised, but when; importance of resilience</a:t>
            </a:r>
          </a:p>
          <a:p>
            <a:pPr>
              <a:buFont typeface="Arial" panose="020B0604020202020204" pitchFamily="34" charset="0"/>
              <a:buChar char="•"/>
            </a:pPr>
            <a:r>
              <a:rPr lang="en-US" dirty="0"/>
              <a:t> Frequent differences between ideas of system configuration and actual configuration</a:t>
            </a:r>
          </a:p>
          <a:p>
            <a:pPr>
              <a:buFont typeface="Arial" panose="020B0604020202020204" pitchFamily="34" charset="0"/>
              <a:buChar char="•"/>
            </a:pPr>
            <a:r>
              <a:rPr lang="en-US" dirty="0"/>
              <a:t> Quantitative risk analysis can be difficult or infeasible	</a:t>
            </a:r>
          </a:p>
          <a:p>
            <a:pPr lvl="1">
              <a:buFont typeface="Arial" panose="020B0604020202020204" pitchFamily="34" charset="0"/>
              <a:buChar char="•"/>
            </a:pPr>
            <a:r>
              <a:rPr lang="en-US" dirty="0"/>
              <a:t>Highlighting vulnerabilities is more approachable and can achieve similar operational goals</a:t>
            </a:r>
          </a:p>
          <a:p>
            <a:pPr lvl="1">
              <a:buFont typeface="Arial" panose="020B0604020202020204" pitchFamily="34" charset="0"/>
              <a:buChar char="•"/>
            </a:pPr>
            <a:r>
              <a:rPr lang="en-US" dirty="0"/>
              <a:t>Other analyses (e.g., resilience analysis) can be useful for other scenarios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0BD3-9B10-4D26-B2CC-74ED30947449}"/>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36069B70-D986-437E-8A72-F1CC8DCA597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794F8A2D-09F5-414C-A500-74AB7080A9B0}"/>
              </a:ext>
            </a:extLst>
          </p:cNvPr>
          <p:cNvSpPr>
            <a:spLocks noGrp="1"/>
          </p:cNvSpPr>
          <p:nvPr>
            <p:ph type="body" sz="quarter" idx="10"/>
          </p:nvPr>
        </p:nvSpPr>
        <p:spPr>
          <a:xfrm>
            <a:off x="720648" y="1441697"/>
            <a:ext cx="10058400" cy="3306153"/>
          </a:xfrm>
        </p:spPr>
        <p:txBody>
          <a:bodyPr/>
          <a:lstStyle/>
          <a:p>
            <a:pPr marL="182880" indent="-274320">
              <a:buFont typeface="+mj-lt"/>
              <a:buAutoNum type="arabicPeriod"/>
            </a:pPr>
            <a:r>
              <a:rPr lang="en-US" dirty="0"/>
              <a:t>Risk, resilience, and vulnerability analysis</a:t>
            </a:r>
          </a:p>
          <a:p>
            <a:pPr marL="0" indent="-274320">
              <a:buFont typeface="+mj-lt"/>
              <a:buAutoNum type="arabicPeriod"/>
            </a:pPr>
            <a:r>
              <a:rPr lang="en-US" dirty="0"/>
              <a:t>Red-teaming and the Sandia’s process</a:t>
            </a:r>
          </a:p>
          <a:p>
            <a:pPr lvl="1">
              <a:buFont typeface="Arial" panose="020B0604020202020204" pitchFamily="34" charset="0"/>
              <a:buChar char="•"/>
            </a:pPr>
            <a:r>
              <a:rPr lang="en-US" dirty="0"/>
              <a:t>How we approach vulnerability analysis</a:t>
            </a:r>
          </a:p>
          <a:p>
            <a:pPr lvl="1">
              <a:buFont typeface="Arial" panose="020B0604020202020204" pitchFamily="34" charset="0"/>
              <a:buChar char="•"/>
            </a:pPr>
            <a:r>
              <a:rPr lang="en-US" dirty="0"/>
              <a:t>Limitations of our approach and what we’ve done to address customer needs (blue slides)</a:t>
            </a:r>
          </a:p>
          <a:p>
            <a:pPr marL="0" indent="-274320">
              <a:buFont typeface="+mj-lt"/>
              <a:buAutoNum type="arabicPeriod"/>
            </a:pPr>
            <a:r>
              <a:rPr lang="en-US" dirty="0"/>
              <a:t>Lessons learned</a:t>
            </a:r>
          </a:p>
        </p:txBody>
      </p:sp>
    </p:spTree>
    <p:extLst>
      <p:ext uri="{BB962C8B-B14F-4D97-AF65-F5344CB8AC3E}">
        <p14:creationId xmlns:p14="http://schemas.microsoft.com/office/powerpoint/2010/main" val="14246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4</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b="0" i="1" smtClean="0">
                          <a:latin typeface="Cambria Math" panose="02040503050406030204" pitchFamily="18" charset="0"/>
                        </a:rPr>
                        <m:t>𝑖𝑠𝑘</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𝑇</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𝑇</m:t>
                                  </m:r>
                                </m:e>
                              </m:d>
                            </m:e>
                          </m:func>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𝑉</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𝑇</m:t>
                                          </m:r>
                                        </m:e>
                                      </m:d>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𝑐</m:t>
                                              </m:r>
                                            </m:sub>
                                            <m:sup/>
                                            <m:e>
                                              <m:r>
                                                <a:rPr lang="en-US" i="1">
                                                  <a:latin typeface="Cambria Math" panose="02040503050406030204" pitchFamily="18" charset="0"/>
                                                </a:rPr>
                                                <m:t>𝐶</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𝐶</m:t>
                                                      </m:r>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e>
                                                  </m:d>
                                                </m:e>
                                              </m:func>
                                            </m:e>
                                          </m:nary>
                                        </m:e>
                                      </m:d>
                                    </m:e>
                                  </m:func>
                                </m:e>
                              </m:nary>
                            </m:e>
                          </m:d>
                        </m:e>
                      </m:nary>
                    </m:oMath>
                  </m:oMathPara>
                </a14:m>
                <a:endParaRPr lang="en-US" dirty="0"/>
              </a:p>
              <a:p>
                <a:pPr>
                  <a:buFont typeface="Arial" panose="020B0604020202020204" pitchFamily="34" charset="0"/>
                  <a:buChar char="•"/>
                </a:pPr>
                <a:r>
                  <a:rPr lang="en-US" dirty="0"/>
                  <a:t> Quantitative risk analysis can be difficult, especially for cyber systems</a:t>
                </a:r>
              </a:p>
              <a:p>
                <a:pPr lvl="1">
                  <a:buFont typeface="Arial" panose="020B0604020202020204" pitchFamily="34" charset="0"/>
                  <a:buChar char="•"/>
                </a:pPr>
                <a:r>
                  <a:rPr lang="en-US" dirty="0"/>
                  <a:t>Broad threat landscape</a:t>
                </a:r>
              </a:p>
              <a:p>
                <a:pPr lvl="1">
                  <a:buFont typeface="Arial" panose="020B0604020202020204" pitchFamily="34" charset="0"/>
                  <a:buChar char="•"/>
                </a:pPr>
                <a:r>
                  <a:rPr lang="en-US" dirty="0"/>
                  <a:t>Vulnerability set is not well-understood; many vulnerabilities exist but are not known</a:t>
                </a:r>
              </a:p>
              <a:p>
                <a:pPr lvl="1">
                  <a:buFont typeface="Arial" panose="020B0604020202020204" pitchFamily="34" charset="0"/>
                  <a:buChar char="•"/>
                </a:pPr>
                <a:r>
                  <a:rPr lang="en-US" dirty="0"/>
                  <a:t>Can be difficult to determine how threats and vulnerabilities lead to consequences</a:t>
                </a:r>
              </a:p>
            </p:txBody>
          </p:sp>
        </mc:Choice>
        <mc:Fallback xmlns="">
          <p:sp>
            <p:nvSpPr>
              <p:cNvPr id="4" name="Text Placeholder 3">
                <a:extLst>
                  <a:ext uri="{FF2B5EF4-FFF2-40B4-BE49-F238E27FC236}">
                    <a16:creationId xmlns:a16="http://schemas.microsoft.com/office/drawing/2014/main" id="{B2B5A881-BADE-4E90-B167-888AF25E2656}"/>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416303"/>
              </a:xfrm>
              <a:blipFill>
                <a:blip r:embed="rId3"/>
                <a:stretch>
                  <a:fillRect l="-1455" t="-1012"/>
                </a:stretch>
              </a:blipFill>
            </p:spPr>
            <p:txBody>
              <a:bodyPr/>
              <a:lstStyle/>
              <a:p>
                <a:r>
                  <a:rPr lang="en-US">
                    <a:noFill/>
                  </a:rPr>
                  <a:t> </a:t>
                </a:r>
              </a:p>
            </p:txBody>
          </p:sp>
        </mc:Fallback>
      </mc:AlternateContent>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There are several alternative methods to address difficulties with quantitative risk analysis</a:t>
            </a:r>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a:buFont typeface="Arial" panose="020B0604020202020204" pitchFamily="34" charset="0"/>
              <a:buChar char="•"/>
            </a:pPr>
            <a:r>
              <a:rPr lang="en-US" dirty="0"/>
              <a:t> Qualitative risk analysis: Score threat, vulnerability, and consequence on a qualitative scale; develop method to combine qualitative scores into overall risk</a:t>
            </a:r>
          </a:p>
          <a:p>
            <a:pPr lvl="1">
              <a:buFont typeface="Arial" panose="020B0604020202020204" pitchFamily="34" charset="0"/>
              <a:buChar char="•"/>
            </a:pPr>
            <a:r>
              <a:rPr lang="en-US" dirty="0"/>
              <a:t>Useful when some information is available, but not enough to use quantitative risk framework</a:t>
            </a:r>
          </a:p>
        </p:txBody>
      </p:sp>
    </p:spTree>
    <p:extLst>
      <p:ext uri="{BB962C8B-B14F-4D97-AF65-F5344CB8AC3E}">
        <p14:creationId xmlns:p14="http://schemas.microsoft.com/office/powerpoint/2010/main" val="419355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cyber risk posed to organization and the likelihood that engagements will lead to eventual assessments</a:t>
            </a:r>
          </a:p>
        </p:txBody>
      </p:sp>
    </p:spTree>
    <p:extLst>
      <p:ext uri="{BB962C8B-B14F-4D97-AF65-F5344CB8AC3E}">
        <p14:creationId xmlns:p14="http://schemas.microsoft.com/office/powerpoint/2010/main" val="22942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Likelihood of successful engagement could be assessed quantitatively using historical engagement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 vulnerability, and consequence</a:t>
            </a:r>
          </a:p>
          <a:p>
            <a:pPr lvl="1">
              <a:buFont typeface="Arial" panose="020B0604020202020204" pitchFamily="34" charset="0"/>
              <a:buChar char="•"/>
            </a:pPr>
            <a:r>
              <a:rPr lang="en-US" dirty="0"/>
              <a:t>Some intuition on types of targets adversaries would target, vulnerabilities present, and potential impacts</a:t>
            </a:r>
          </a:p>
          <a:p>
            <a:pPr lvl="1">
              <a:buFont typeface="Arial" panose="020B0604020202020204" pitchFamily="34" charset="0"/>
              <a:buChar char="•"/>
            </a:pPr>
            <a:r>
              <a:rPr lang="en-US" dirty="0"/>
              <a:t>Example: Larger organizations face higher threat and greater consequence than smaller organizations</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27560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Vulnerability Analysis and 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12155</TotalTime>
  <Words>6433</Words>
  <Application>Microsoft Office PowerPoint</Application>
  <PresentationFormat>Widescreen</PresentationFormat>
  <Paragraphs>481</Paragraphs>
  <Slides>29</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Garamond</vt:lpstr>
      <vt:lpstr>Gill Sans MT</vt:lpstr>
      <vt:lpstr>Trebuchet MS</vt:lpstr>
      <vt:lpstr>Sandia Theme 1</vt:lpstr>
      <vt:lpstr>PowerPoint Presentation</vt:lpstr>
      <vt:lpstr>Background</vt:lpstr>
      <vt:lpstr>Outline</vt:lpstr>
      <vt:lpstr>Risk, Resilience, and Vulnerability Analysis</vt:lpstr>
      <vt:lpstr>Risk, Resilience, and Vulnerability Analysis</vt:lpstr>
      <vt:lpstr>Qualitative Risk Assessment: Prioritizing Improvements</vt:lpstr>
      <vt:lpstr>Qualitative Risk Assessment: Prioritizing Improvements</vt:lpstr>
      <vt:lpstr>Vulnerability Analysis and Red Teaming</vt:lpstr>
      <vt:lpstr>IDART Process</vt:lpstr>
      <vt:lpstr>IDART Process</vt:lpstr>
      <vt:lpstr>Nightmare Consequences</vt:lpstr>
      <vt:lpstr>Categorizing Consequences</vt:lpstr>
      <vt:lpstr>Consequences More Generally</vt:lpstr>
      <vt:lpstr>Projects Quantifying Consequence: Network simulation</vt:lpstr>
      <vt:lpstr>Projects Quantifying Consequence: Network simulation</vt:lpstr>
      <vt:lpstr>IDART Process</vt:lpstr>
      <vt:lpstr>Adversary Models: Generic Threat Matrix</vt:lpstr>
      <vt:lpstr>Generic Threat Matrix</vt:lpstr>
      <vt:lpstr>Adversary Models: Aggregation</vt:lpstr>
      <vt:lpstr>Analysis to Select Adversarial Model</vt:lpstr>
      <vt:lpstr>Security Measure Rating Example</vt:lpstr>
      <vt:lpstr>Security Measure Rating Example</vt:lpstr>
      <vt:lpstr>IDART Process</vt:lpstr>
      <vt:lpstr>System Information and Weaknesses</vt:lpstr>
      <vt:lpstr>IDART Process</vt:lpstr>
      <vt:lpstr>Attack Paths</vt:lpstr>
      <vt:lpstr>IDART Process</vt:lpstr>
      <vt:lpstr>Demonstrating Attack Paths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427</cp:revision>
  <dcterms:created xsi:type="dcterms:W3CDTF">2017-10-14T01:15:26Z</dcterms:created>
  <dcterms:modified xsi:type="dcterms:W3CDTF">2019-04-25T21:07:43Z</dcterms:modified>
</cp:coreProperties>
</file>